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B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SNGRPC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0"/>
            <a:ext cx="1472540" cy="825335"/>
          </a:xfrm>
          <a:prstGeom prst="rect">
            <a:avLst/>
          </a:prstGeom>
          <a:noFill/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4248472" y="0"/>
            <a:ext cx="48955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FB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Assemblée Générale  SNGRPC -  Le 13 février 2016</a:t>
            </a:r>
            <a:endParaRPr lang="fr-FR" sz="1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3FB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699792" y="6487701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kern="12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FB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Le développement de la voile au Grau-du-Roi Port Camargue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0D75-B922-4B40-A3C3-0F7DC15D49A5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0608-5082-4189-ACCF-2480AA6F62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0D75-B922-4B40-A3C3-0F7DC15D49A5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0608-5082-4189-ACCF-2480AA6F62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0D75-B922-4B40-A3C3-0F7DC15D49A5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0608-5082-4189-ACCF-2480AA6F62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0D75-B922-4B40-A3C3-0F7DC15D49A5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0608-5082-4189-ACCF-2480AA6F62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0D75-B922-4B40-A3C3-0F7DC15D49A5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0608-5082-4189-ACCF-2480AA6F62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0D75-B922-4B40-A3C3-0F7DC15D49A5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0608-5082-4189-ACCF-2480AA6F62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0D75-B922-4B40-A3C3-0F7DC15D49A5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0608-5082-4189-ACCF-2480AA6F62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0D75-B922-4B40-A3C3-0F7DC15D49A5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0608-5082-4189-ACCF-2480AA6F62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0D75-B922-4B40-A3C3-0F7DC15D49A5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0608-5082-4189-ACCF-2480AA6F62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0D75-B922-4B40-A3C3-0F7DC15D49A5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3B0608-5082-4189-ACCF-2480AA6F62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B0D75-B922-4B40-A3C3-0F7DC15D49A5}" type="datetimeFigureOut">
              <a:rPr lang="fr-FR" smtClean="0"/>
              <a:pPr/>
              <a:t>02/02/2016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3B0608-5082-4189-ACCF-2480AA6F62F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Développement de la VOILE au Grau-du-Roi Port Camargue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064560"/>
          </a:xfrm>
        </p:spPr>
        <p:txBody>
          <a:bodyPr/>
          <a:lstStyle/>
          <a:p>
            <a:pPr algn="l">
              <a:buClrTx/>
              <a:buFont typeface="Wingdings" pitchFamily="2" charset="2"/>
              <a:buChar char="§"/>
            </a:pPr>
            <a:r>
              <a:rPr lang="fr-FR" dirty="0" smtClean="0"/>
              <a:t>   Forte tradition culturelle mer &amp; nautisme</a:t>
            </a:r>
          </a:p>
          <a:p>
            <a:pPr algn="l">
              <a:buClrTx/>
              <a:buFont typeface="Wingdings" pitchFamily="2" charset="2"/>
              <a:buChar char="§"/>
            </a:pPr>
            <a:r>
              <a:rPr lang="fr-FR" dirty="0" smtClean="0"/>
              <a:t>   Dynamique associative &amp; sportive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4365104"/>
            <a:ext cx="6168548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La commune du Grau-du-Roi Port Camargue veut </a:t>
            </a:r>
            <a:endParaRPr lang="fr-FR" sz="2000" b="1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045896" y="4941168"/>
            <a:ext cx="6846584" cy="10645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rIns="18288">
            <a:norm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Moderniser équipements actuels / nautisme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Créer pôle animation supplémentaire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Développement de la VOILE au Grau-du-Roi Port Camargue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4365104"/>
            <a:ext cx="6192688" cy="1296144"/>
          </a:xfrm>
        </p:spPr>
        <p:txBody>
          <a:bodyPr>
            <a:normAutofit fontScale="92500" lnSpcReduction="10000"/>
          </a:bodyPr>
          <a:lstStyle/>
          <a:p>
            <a:pPr algn="l">
              <a:buClrTx/>
              <a:buBlip>
                <a:blip r:embed="rId2"/>
              </a:buBlip>
            </a:pPr>
            <a:r>
              <a:rPr lang="fr-FR" dirty="0" smtClean="0"/>
              <a:t>   développement  voile  pour  tous</a:t>
            </a:r>
          </a:p>
          <a:p>
            <a:pPr algn="l">
              <a:buClrTx/>
              <a:buBlip>
                <a:blip r:embed="rId2"/>
              </a:buBlip>
            </a:pPr>
            <a:r>
              <a:rPr lang="fr-FR" dirty="0" smtClean="0"/>
              <a:t>   développement  tourisme  et  animation</a:t>
            </a:r>
          </a:p>
          <a:p>
            <a:pPr algn="l">
              <a:buClrTx/>
              <a:buBlip>
                <a:blip r:embed="rId2"/>
              </a:buBlip>
            </a:pPr>
            <a:r>
              <a:rPr lang="fr-FR" dirty="0" smtClean="0"/>
              <a:t>   filière  sportive  et compétition  Jeunes</a:t>
            </a:r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051720" y="3429000"/>
            <a:ext cx="5328592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rIns="18288" anchor="ctr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lang="fr-FR" sz="3200" b="1" dirty="0" smtClean="0">
                <a:latin typeface="+mj-lt"/>
              </a:rPr>
              <a:t>Création d’une ECOLE DE MER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 rot="20012856">
            <a:off x="201578" y="2374595"/>
            <a:ext cx="2383141" cy="12025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+mj-lt"/>
              </a:rPr>
              <a:t>Démarrage 2018</a:t>
            </a:r>
            <a:endParaRPr lang="fr-FR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851648" cy="1828800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Ecole de Mer du</a:t>
            </a:r>
            <a:b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Grau-du-Roi Port Camargue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49624" y="3084520"/>
            <a:ext cx="4398640" cy="632512"/>
          </a:xfrm>
        </p:spPr>
        <p:txBody>
          <a:bodyPr anchor="ctr"/>
          <a:lstStyle/>
          <a:p>
            <a:pPr algn="ctr">
              <a:buClrTx/>
            </a:pPr>
            <a:r>
              <a:rPr lang="fr-FR" dirty="0" smtClean="0"/>
              <a:t>Délégation de Service Public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2420888"/>
            <a:ext cx="3670236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REGIE DE PORT CAMARGUE</a:t>
            </a:r>
            <a:endParaRPr lang="fr-FR" sz="2000" b="1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691680" y="4941168"/>
            <a:ext cx="7200800" cy="12961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rIns="18288" anchor="ctr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gérer, exploiter, commercialiser, animer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endParaRPr kumimoji="0" lang="fr-FR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lang="fr-FR" sz="2400" dirty="0"/>
              <a:t>a</a:t>
            </a:r>
            <a:r>
              <a:rPr lang="fr-FR" sz="2400" baseline="0" dirty="0" smtClean="0"/>
              <a:t>ctivités nautiques, sportives,</a:t>
            </a:r>
            <a:r>
              <a:rPr lang="fr-FR" sz="2400" dirty="0" smtClean="0"/>
              <a:t> touristiques, éducatives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3130" y="3964994"/>
            <a:ext cx="1937262" cy="40011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DELEGATAIRE</a:t>
            </a:r>
            <a:endParaRPr lang="fr-FR" sz="2000" b="1" dirty="0"/>
          </a:p>
        </p:txBody>
      </p:sp>
      <p:sp>
        <p:nvSpPr>
          <p:cNvPr id="10" name="Virage 9"/>
          <p:cNvSpPr/>
          <p:nvPr/>
        </p:nvSpPr>
        <p:spPr>
          <a:xfrm flipV="1">
            <a:off x="1475656" y="2996952"/>
            <a:ext cx="792088" cy="720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1264"/>
            </a:avLst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Virage 10"/>
          <p:cNvSpPr/>
          <p:nvPr/>
        </p:nvSpPr>
        <p:spPr>
          <a:xfrm flipV="1">
            <a:off x="4932040" y="3717032"/>
            <a:ext cx="792088" cy="720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1264"/>
            </a:avLst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851648" cy="1828800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Ecole de Mer du</a:t>
            </a:r>
            <a:b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Grau-du-Roi Port Camargue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2520280" cy="432048"/>
          </a:xfrm>
        </p:spPr>
        <p:txBody>
          <a:bodyPr anchor="ctr">
            <a:normAutofit fontScale="92500" lnSpcReduction="10000"/>
          </a:bodyPr>
          <a:lstStyle/>
          <a:p>
            <a:pPr algn="l">
              <a:buClrTx/>
            </a:pPr>
            <a:r>
              <a:rPr lang="fr-FR" dirty="0" smtClean="0"/>
              <a:t>avec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5333146"/>
            <a:ext cx="4176464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DEVELOPPEMENT DE LA VOILE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411760" y="3429000"/>
            <a:ext cx="4824536" cy="707886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CONVENTION  PLURIANNUELLE </a:t>
            </a:r>
          </a:p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D’OBJECTIFS </a:t>
            </a:r>
            <a:endParaRPr lang="fr-FR" sz="2000" b="1" dirty="0" smtClean="0"/>
          </a:p>
        </p:txBody>
      </p:sp>
      <p:sp>
        <p:nvSpPr>
          <p:cNvPr id="10" name="Virage 9"/>
          <p:cNvSpPr/>
          <p:nvPr/>
        </p:nvSpPr>
        <p:spPr>
          <a:xfrm flipV="1">
            <a:off x="1331640" y="3284984"/>
            <a:ext cx="792088" cy="720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1264"/>
            </a:avLst>
          </a:prstGeom>
          <a:solidFill>
            <a:srgbClr val="FFFF00"/>
          </a:solidFill>
          <a:ln>
            <a:solidFill>
              <a:srgbClr val="003FB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899592" y="2708920"/>
            <a:ext cx="5976664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lIns="0" rIns="18288" anchor="ctr">
            <a:normAutofit fontScale="92500"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None/>
              <a:tabLst/>
              <a:defRPr/>
            </a:pPr>
            <a:r>
              <a:rPr lang="fr-FR" sz="2600" dirty="0" smtClean="0"/>
              <a:t>PARTENARIAT établi avec SNGRPC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6802" y="4582289"/>
            <a:ext cx="1545038" cy="43088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chemeClr val="accent3">
                    <a:lumMod val="50000"/>
                  </a:schemeClr>
                </a:solidFill>
              </a:rPr>
              <a:t>2017 - 2020</a:t>
            </a:r>
            <a:endParaRPr lang="fr-FR" sz="2200" b="1" dirty="0"/>
          </a:p>
        </p:txBody>
      </p:sp>
      <p:pic>
        <p:nvPicPr>
          <p:cNvPr id="11" name="Picture 3" descr="C:\Users\herve\Pictures\PHOTOS 2015\05_2015 EDV PAQUES &amp; crauste prtps\IMG_7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65104"/>
            <a:ext cx="2987824" cy="1991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3688" y="5415420"/>
            <a:ext cx="3240360" cy="963488"/>
          </a:xfrm>
          <a:solidFill>
            <a:srgbClr val="FFFF99"/>
          </a:solidFill>
          <a:ln>
            <a:solidFill>
              <a:srgbClr val="003FBC"/>
            </a:solidFill>
          </a:ln>
        </p:spPr>
        <p:txBody>
          <a:bodyPr>
            <a:normAutofit/>
          </a:bodyPr>
          <a:lstStyle/>
          <a:p>
            <a:pPr algn="l">
              <a:buClrTx/>
              <a:buBlip>
                <a:blip r:embed="rId2"/>
              </a:buBlip>
            </a:pPr>
            <a:r>
              <a:rPr lang="fr-FR" dirty="0" smtClean="0"/>
              <a:t>   36 élèves / session</a:t>
            </a:r>
          </a:p>
          <a:p>
            <a:pPr algn="l">
              <a:buClrTx/>
              <a:buBlip>
                <a:blip r:embed="rId2"/>
              </a:buBlip>
            </a:pPr>
            <a:r>
              <a:rPr lang="fr-FR" dirty="0" smtClean="0"/>
              <a:t>   150 élèves / an</a:t>
            </a:r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907704" y="2204864"/>
            <a:ext cx="5328592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rIns="18288" anchor="ctr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lang="fr-FR" sz="3200" b="1" dirty="0" smtClean="0">
                <a:latin typeface="+mj-lt"/>
              </a:rPr>
              <a:t>Ecole de Voile Loisirs SNGRPC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 rot="20012856">
            <a:off x="170174" y="2593809"/>
            <a:ext cx="1481840" cy="8496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+mj-lt"/>
              </a:rPr>
              <a:t>2016</a:t>
            </a:r>
            <a:endParaRPr lang="fr-FR" sz="2400" b="1" dirty="0">
              <a:latin typeface="+mj-lt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824808" y="908720"/>
            <a:ext cx="7851648" cy="936104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5400" dirty="0" smtClean="0">
                <a:solidFill>
                  <a:schemeClr val="accent3">
                    <a:lumMod val="50000"/>
                  </a:schemeClr>
                </a:solidFill>
              </a:rPr>
              <a:t>Développement de la VOILE </a:t>
            </a:r>
            <a:r>
              <a:rPr lang="fr-FR" sz="6000" dirty="0" smtClean="0"/>
              <a:t/>
            </a:r>
            <a:br>
              <a:rPr lang="fr-FR" sz="6000" dirty="0" smtClean="0"/>
            </a:b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619672" y="3140968"/>
            <a:ext cx="2304256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0" rIns="18288" anchor="ctr">
            <a:normAutofit fontScale="92500"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None/>
              <a:tabLst/>
              <a:defRPr/>
            </a:pPr>
            <a:r>
              <a:rPr lang="fr-FR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groupes :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Tx/>
              <a:buChar char="-"/>
              <a:tabLst/>
              <a:defRPr/>
            </a:pPr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kumimoji="0" lang="fr-FR" sz="2600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obby cat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optimist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4716016" y="3429000"/>
            <a:ext cx="3960440" cy="187220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lIns="0" rIns="18288" anchor="ctr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None/>
              <a:tabLst/>
              <a:defRPr/>
            </a:pPr>
            <a:r>
              <a:rPr lang="fr-FR" sz="2600" b="1" dirty="0" smtClean="0">
                <a:solidFill>
                  <a:srgbClr val="FF0000"/>
                </a:solidFill>
              </a:rPr>
              <a:t>3</a:t>
            </a:r>
            <a:r>
              <a:rPr lang="fr-FR" sz="2600" b="1" noProof="0" dirty="0" smtClean="0">
                <a:solidFill>
                  <a:srgbClr val="FF0000"/>
                </a:solidFill>
              </a:rPr>
              <a:t> groupes :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Tx/>
              <a:buChar char="-"/>
              <a:tabLst/>
              <a:defRPr/>
            </a:pPr>
            <a:r>
              <a:rPr lang="fr-FR" sz="2600" dirty="0" smtClean="0"/>
              <a:t>h</a:t>
            </a:r>
            <a:r>
              <a:rPr kumimoji="0" lang="fr-FR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obby cat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Tx/>
              <a:buChar char="-"/>
              <a:tabLst/>
              <a:defRPr/>
            </a:pPr>
            <a:r>
              <a:rPr lang="fr-FR" sz="2600" dirty="0" smtClean="0"/>
              <a:t>optimist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lang="fr-FR" sz="2600" dirty="0" smtClean="0"/>
              <a:t>débutants    expérimentés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5436096" y="4653136"/>
            <a:ext cx="43204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452320" y="4653136"/>
            <a:ext cx="43204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292080" y="5589240"/>
            <a:ext cx="1008112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995936" y="3789040"/>
            <a:ext cx="864096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1760" y="3212976"/>
            <a:ext cx="4536504" cy="2304256"/>
          </a:xfrm>
          <a:solidFill>
            <a:srgbClr val="FFFF99"/>
          </a:solidFill>
          <a:ln>
            <a:solidFill>
              <a:srgbClr val="003FBC"/>
            </a:solidFill>
          </a:ln>
        </p:spPr>
        <p:txBody>
          <a:bodyPr>
            <a:normAutofit lnSpcReduction="10000"/>
          </a:bodyPr>
          <a:lstStyle/>
          <a:p>
            <a:pPr lvl="0" algn="ctr">
              <a:spcAft>
                <a:spcPts val="600"/>
              </a:spcAft>
              <a:buClrTx/>
            </a:pPr>
            <a:r>
              <a:rPr lang="fr-FR" b="1" dirty="0" smtClean="0">
                <a:solidFill>
                  <a:srgbClr val="FF0000"/>
                </a:solidFill>
              </a:rPr>
              <a:t>PLAN VOILE en 4 axes : </a:t>
            </a:r>
          </a:p>
          <a:p>
            <a:pPr algn="ctr">
              <a:buClrTx/>
              <a:buBlip>
                <a:blip r:embed="rId2"/>
              </a:buBlip>
            </a:pPr>
            <a:r>
              <a:rPr lang="fr-FR" dirty="0" smtClean="0"/>
              <a:t>   découverte</a:t>
            </a:r>
          </a:p>
          <a:p>
            <a:pPr algn="ctr">
              <a:buClrTx/>
              <a:buBlip>
                <a:blip r:embed="rId2"/>
              </a:buBlip>
            </a:pPr>
            <a:r>
              <a:rPr lang="fr-FR" dirty="0" smtClean="0"/>
              <a:t>   scolaires</a:t>
            </a:r>
          </a:p>
          <a:p>
            <a:pPr algn="ctr">
              <a:buClrTx/>
              <a:buBlip>
                <a:blip r:embed="rId2"/>
              </a:buBlip>
            </a:pPr>
            <a:r>
              <a:rPr lang="fr-FR" dirty="0" smtClean="0"/>
              <a:t>   loisirs</a:t>
            </a:r>
          </a:p>
          <a:p>
            <a:pPr algn="ctr">
              <a:buClrTx/>
              <a:buBlip>
                <a:blip r:embed="rId2"/>
              </a:buBlip>
            </a:pPr>
            <a:r>
              <a:rPr lang="fr-FR" dirty="0" smtClean="0"/>
              <a:t>   compétition</a:t>
            </a:r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835696" y="1700808"/>
            <a:ext cx="5328592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rIns="18288" anchor="ctr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lang="fr-FR" sz="3200" b="1" dirty="0" smtClean="0">
                <a:latin typeface="+mj-lt"/>
              </a:rPr>
              <a:t>Ecole de Voile Loisirs SNGRPC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 rot="20012856">
            <a:off x="170174" y="2418424"/>
            <a:ext cx="1481840" cy="8496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+mj-lt"/>
              </a:rPr>
              <a:t>2017</a:t>
            </a:r>
            <a:endParaRPr lang="fr-FR" sz="2400" b="1" dirty="0">
              <a:latin typeface="+mj-lt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824808" y="764704"/>
            <a:ext cx="7851648" cy="936104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5400" dirty="0" smtClean="0">
                <a:solidFill>
                  <a:schemeClr val="accent3">
                    <a:lumMod val="50000"/>
                  </a:schemeClr>
                </a:solidFill>
              </a:rPr>
              <a:t>Développement de la VOILE </a:t>
            </a:r>
            <a:r>
              <a:rPr lang="fr-FR" sz="6000" dirty="0" smtClean="0"/>
              <a:t/>
            </a:r>
            <a:br>
              <a:rPr lang="fr-FR" sz="6000" dirty="0" smtClean="0"/>
            </a:b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2564904"/>
            <a:ext cx="6912768" cy="38472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900" b="1" dirty="0" smtClean="0">
                <a:solidFill>
                  <a:schemeClr val="accent3">
                    <a:lumMod val="50000"/>
                  </a:schemeClr>
                </a:solidFill>
              </a:rPr>
              <a:t>CONVENTION  PLURIANNUELLE  D’OBJECTIFS  2017 - 2020</a:t>
            </a:r>
            <a:endParaRPr lang="fr-FR" sz="1900" b="1" dirty="0"/>
          </a:p>
        </p:txBody>
      </p:sp>
      <p:pic>
        <p:nvPicPr>
          <p:cNvPr id="18" name="Image 17" descr="logo CCTTC 201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656273"/>
            <a:ext cx="1787236" cy="768927"/>
          </a:xfrm>
          <a:prstGeom prst="rect">
            <a:avLst/>
          </a:prstGeom>
          <a:noFill/>
        </p:spPr>
      </p:pic>
      <p:pic>
        <p:nvPicPr>
          <p:cNvPr id="19" name="Image 18" descr="CDV_Gard_Lozere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65104"/>
            <a:ext cx="1223010" cy="84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>
            <a:off x="7164288" y="3430741"/>
            <a:ext cx="158417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3F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 de Tourisme du Grau du Roi - Port Camargue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733256"/>
            <a:ext cx="1507456" cy="6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869160"/>
            <a:ext cx="1365002" cy="50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3851920" y="2276872"/>
            <a:ext cx="4896544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rIns="18288" anchor="ctr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Plan voile 2017 - 2020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 rot="20012856">
            <a:off x="170174" y="1573677"/>
            <a:ext cx="1481840" cy="8496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+mj-lt"/>
              </a:rPr>
              <a:t>2017</a:t>
            </a:r>
            <a:endParaRPr lang="fr-FR" sz="2400" b="1" dirty="0">
              <a:latin typeface="+mj-lt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824808" y="764704"/>
            <a:ext cx="7851648" cy="936104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5400" dirty="0" smtClean="0">
                <a:solidFill>
                  <a:schemeClr val="accent3">
                    <a:lumMod val="50000"/>
                  </a:schemeClr>
                </a:solidFill>
              </a:rPr>
              <a:t>Développement de la VOILE </a:t>
            </a:r>
            <a:r>
              <a:rPr lang="fr-FR" sz="6000" dirty="0" smtClean="0"/>
              <a:t/>
            </a:r>
            <a:br>
              <a:rPr lang="fr-FR" sz="6000" dirty="0" smtClean="0"/>
            </a:b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1720157"/>
            <a:ext cx="6912768" cy="38472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900" b="1" dirty="0" smtClean="0">
                <a:solidFill>
                  <a:schemeClr val="accent3">
                    <a:lumMod val="50000"/>
                  </a:schemeClr>
                </a:solidFill>
              </a:rPr>
              <a:t>CONVENTION  PLURIANNUELLE  D’OBJECTIFS  2017 - 2020</a:t>
            </a:r>
            <a:endParaRPr lang="fr-FR" sz="1900" b="1" dirty="0"/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5292080" y="3573016"/>
            <a:ext cx="2448272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0" rIns="18288" anchor="ctr">
            <a:normAutofit fontScale="92500"/>
          </a:bodyPr>
          <a:lstStyle/>
          <a:p>
            <a:pPr marR="45720" lvl="0" algn="ctr">
              <a:spcBef>
                <a:spcPct val="20000"/>
              </a:spcBef>
              <a:buSzPct val="95000"/>
            </a:pP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Ouverture ECOLE DE MER</a:t>
            </a:r>
            <a:endParaRPr kumimoji="0" lang="fr-FR" sz="2600" b="1" i="0" u="none" strike="noStrike" kern="1200" cap="none" spc="0" normalizeH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259632" y="2348880"/>
            <a:ext cx="5581128" cy="3672408"/>
          </a:xfrm>
          <a:prstGeom prst="straightConnector1">
            <a:avLst/>
          </a:prstGeom>
          <a:ln>
            <a:solidFill>
              <a:srgbClr val="003F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3240360" cy="1728192"/>
          </a:xfrm>
          <a:solidFill>
            <a:srgbClr val="FFFF99"/>
          </a:solidFill>
          <a:ln>
            <a:solidFill>
              <a:srgbClr val="003FBC"/>
            </a:solidFill>
          </a:ln>
        </p:spPr>
        <p:txBody>
          <a:bodyPr>
            <a:normAutofit fontScale="70000" lnSpcReduction="20000"/>
          </a:bodyPr>
          <a:lstStyle/>
          <a:p>
            <a:pPr lvl="0" algn="ctr">
              <a:spcAft>
                <a:spcPts val="600"/>
              </a:spcAft>
              <a:buClrTx/>
            </a:pPr>
            <a:r>
              <a:rPr lang="fr-FR" b="1" dirty="0" smtClean="0">
                <a:solidFill>
                  <a:srgbClr val="0070C0"/>
                </a:solidFill>
              </a:rPr>
              <a:t>SNGRPC : </a:t>
            </a:r>
          </a:p>
          <a:p>
            <a:pPr lvl="0" algn="ctr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 recrutement entraîneur</a:t>
            </a:r>
          </a:p>
          <a:p>
            <a:pPr lvl="0" algn="ctr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4 volets activité : </a:t>
            </a:r>
          </a:p>
          <a:p>
            <a:pPr algn="ctr">
              <a:buClrTx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* découverte        * scolaires</a:t>
            </a:r>
          </a:p>
          <a:p>
            <a:pPr algn="ctr">
              <a:buClrTx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* loisirs          * compétition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 rot="20012856">
            <a:off x="3603555" y="4218623"/>
            <a:ext cx="1481840" cy="8496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+mj-lt"/>
              </a:rPr>
              <a:t>2018</a:t>
            </a:r>
            <a:endParaRPr lang="fr-FR" sz="2400" b="1" dirty="0">
              <a:latin typeface="+mj-lt"/>
            </a:endParaRP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4932040" y="4725144"/>
            <a:ext cx="3600400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0" rIns="18288" anchor="ctr">
            <a:normAutofit fontScale="70000" lnSpcReduction="20000"/>
          </a:bodyPr>
          <a:lstStyle/>
          <a:p>
            <a:pPr marR="45720" lvl="0" algn="ctr">
              <a:spcBef>
                <a:spcPct val="20000"/>
              </a:spcBef>
              <a:buSzPct val="95000"/>
            </a:pP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Diverses pratiques, activités, services, </a:t>
            </a:r>
          </a:p>
          <a:p>
            <a:pPr marR="45720" lvl="0" algn="ctr">
              <a:spcBef>
                <a:spcPct val="20000"/>
              </a:spcBef>
              <a:buSzPct val="95000"/>
            </a:pPr>
            <a:r>
              <a:rPr kumimoji="0" lang="fr-FR" sz="2600" b="1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Nautisme et animation,</a:t>
            </a:r>
          </a:p>
          <a:p>
            <a:pPr marR="45720" lvl="0" algn="ctr">
              <a:spcBef>
                <a:spcPct val="20000"/>
              </a:spcBef>
              <a:buSzPct val="95000"/>
            </a:pP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Tous publics</a:t>
            </a:r>
            <a:endParaRPr kumimoji="0" lang="fr-FR" sz="2600" b="1" i="0" u="none" strike="noStrike" kern="1200" cap="none" spc="0" normalizeH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 rot="20012856">
            <a:off x="6731822" y="5715255"/>
            <a:ext cx="1481840" cy="993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+mj-lt"/>
              </a:rPr>
              <a:t>2020</a:t>
            </a:r>
            <a:endParaRPr lang="fr-FR" sz="2400" b="1" dirty="0">
              <a:latin typeface="+mj-lt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884368" y="6525344"/>
            <a:ext cx="404936" cy="260648"/>
          </a:xfrm>
          <a:prstGeom prst="straightConnector1">
            <a:avLst/>
          </a:prstGeom>
          <a:ln>
            <a:solidFill>
              <a:srgbClr val="003FB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C:\Users\Poste\Desktop\DSC03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1799017" cy="17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251520" y="548680"/>
            <a:ext cx="4104456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rIns="18288" anchor="ctr">
            <a:normAutofit fontScale="92500"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Plan voile 2017 - 2020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3672408" cy="2016224"/>
          </a:xfrm>
          <a:solidFill>
            <a:srgbClr val="FFFF99"/>
          </a:solidFill>
          <a:ln>
            <a:solidFill>
              <a:srgbClr val="003FBC"/>
            </a:solidFill>
          </a:ln>
        </p:spPr>
        <p:txBody>
          <a:bodyPr>
            <a:normAutofit fontScale="77500" lnSpcReduction="20000"/>
          </a:bodyPr>
          <a:lstStyle/>
          <a:p>
            <a:pPr lvl="0" algn="ctr">
              <a:spcAft>
                <a:spcPts val="600"/>
              </a:spcAft>
              <a:buClrTx/>
            </a:pPr>
            <a:r>
              <a:rPr lang="fr-FR" sz="2900" b="1" dirty="0" smtClean="0">
                <a:solidFill>
                  <a:srgbClr val="0070C0"/>
                </a:solidFill>
              </a:rPr>
              <a:t>DECOUVERTE</a:t>
            </a:r>
          </a:p>
          <a:p>
            <a:pPr lvl="0" algn="ctr">
              <a:spcAft>
                <a:spcPts val="600"/>
              </a:spcAft>
              <a:buClrTx/>
            </a:pPr>
            <a:r>
              <a:rPr lang="fr-FR" b="1" dirty="0" smtClean="0">
                <a:solidFill>
                  <a:srgbClr val="FF0000"/>
                </a:solidFill>
              </a:rPr>
              <a:t>Jeunes </a:t>
            </a:r>
          </a:p>
          <a:p>
            <a:pPr lvl="0" algn="ctr">
              <a:spcAft>
                <a:spcPts val="600"/>
              </a:spcAft>
              <a:buClrTx/>
            </a:pPr>
            <a:r>
              <a:rPr lang="fr-FR" b="1" dirty="0" smtClean="0">
                <a:solidFill>
                  <a:srgbClr val="FF0000"/>
                </a:solidFill>
              </a:rPr>
              <a:t>Grau du Roi Port Camargue</a:t>
            </a:r>
          </a:p>
          <a:p>
            <a:pPr lvl="0" algn="ctr">
              <a:spcAft>
                <a:spcPts val="600"/>
              </a:spcAft>
              <a:buClrTx/>
            </a:pPr>
            <a:r>
              <a:rPr lang="fr-FR" dirty="0" smtClean="0"/>
              <a:t>Juillet – Aout</a:t>
            </a:r>
          </a:p>
          <a:p>
            <a:pPr lvl="0" algn="ctr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</a:rPr>
              <a:t>250 séances enfants</a:t>
            </a:r>
          </a:p>
          <a:p>
            <a:pPr lvl="0" algn="ctr">
              <a:spcAft>
                <a:spcPts val="600"/>
              </a:spcAft>
              <a:buClrTx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539552" y="3717032"/>
            <a:ext cx="3672408" cy="2088232"/>
          </a:xfrm>
          <a:prstGeom prst="rect">
            <a:avLst/>
          </a:prstGeom>
          <a:solidFill>
            <a:srgbClr val="FFFF99"/>
          </a:solidFill>
          <a:ln>
            <a:solidFill>
              <a:srgbClr val="003FBC"/>
            </a:solidFill>
          </a:ln>
        </p:spPr>
        <p:txBody>
          <a:bodyPr vert="horz" lIns="0" rIns="18288">
            <a:normAutofit fontScale="55000" lnSpcReduction="20000"/>
          </a:bodyPr>
          <a:lstStyle/>
          <a:p>
            <a:pPr marR="45720" lvl="0" algn="ctr">
              <a:spcBef>
                <a:spcPct val="20000"/>
              </a:spcBef>
              <a:spcAft>
                <a:spcPts val="600"/>
              </a:spcAft>
              <a:buSzPct val="95000"/>
            </a:pPr>
            <a:r>
              <a:rPr lang="fr-FR" sz="4000" b="1" dirty="0" smtClean="0">
                <a:solidFill>
                  <a:srgbClr val="0070C0"/>
                </a:solidFill>
              </a:rPr>
              <a:t>LOISIRS</a:t>
            </a:r>
            <a:endParaRPr kumimoji="0" lang="fr-FR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95000"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Jeunes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95000"/>
              <a:tabLst/>
              <a:defRPr/>
            </a:pPr>
            <a:r>
              <a:rPr lang="fr-FR" sz="3600" b="1" dirty="0" smtClean="0">
                <a:solidFill>
                  <a:srgbClr val="FF0000"/>
                </a:solidFill>
              </a:rPr>
              <a:t>Locaux 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autres</a:t>
            </a:r>
          </a:p>
          <a:p>
            <a:pPr lvl="0" algn="ctr">
              <a:spcAft>
                <a:spcPts val="600"/>
              </a:spcAft>
              <a:buClrTx/>
            </a:pPr>
            <a:r>
              <a:rPr lang="fr-FR" sz="2800" dirty="0" smtClean="0"/>
              <a:t>Mars à Juin et</a:t>
            </a:r>
          </a:p>
          <a:p>
            <a:pPr lvl="0" algn="ctr">
              <a:spcAft>
                <a:spcPts val="600"/>
              </a:spcAft>
              <a:buClrTx/>
            </a:pPr>
            <a:r>
              <a:rPr lang="fr-FR" sz="2800" dirty="0" smtClean="0"/>
              <a:t> Septembre à Novembre</a:t>
            </a:r>
          </a:p>
          <a:p>
            <a:pPr lvl="0" algn="ctr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0070C0"/>
                </a:solidFill>
              </a:rPr>
              <a:t>2016 séances enfants</a:t>
            </a:r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5004048" y="3717032"/>
            <a:ext cx="3672408" cy="2088232"/>
          </a:xfrm>
          <a:prstGeom prst="rect">
            <a:avLst/>
          </a:prstGeom>
          <a:solidFill>
            <a:srgbClr val="FFFF99"/>
          </a:solidFill>
          <a:ln>
            <a:solidFill>
              <a:srgbClr val="003FBC"/>
            </a:solidFill>
          </a:ln>
        </p:spPr>
        <p:txBody>
          <a:bodyPr vert="horz" lIns="0" rIns="18288">
            <a:normAutofit fontScale="47500" lnSpcReduction="20000"/>
          </a:bodyPr>
          <a:lstStyle/>
          <a:p>
            <a:pPr marR="45720" lvl="0" algn="ctr">
              <a:spcBef>
                <a:spcPct val="20000"/>
              </a:spcBef>
              <a:spcAft>
                <a:spcPts val="600"/>
              </a:spcAft>
              <a:buSzPct val="95000"/>
            </a:pPr>
            <a:r>
              <a:rPr lang="fr-FR" sz="4600" b="1" dirty="0" smtClean="0">
                <a:solidFill>
                  <a:srgbClr val="0070C0"/>
                </a:solidFill>
              </a:rPr>
              <a:t>COMPÉTITION</a:t>
            </a:r>
            <a:endParaRPr kumimoji="0" lang="fr-FR" sz="4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45720" lvl="0" algn="ctr">
              <a:spcBef>
                <a:spcPct val="20000"/>
              </a:spcBef>
              <a:spcAft>
                <a:spcPts val="600"/>
              </a:spcAft>
              <a:buSzPct val="95000"/>
              <a:defRPr/>
            </a:pPr>
            <a:r>
              <a:rPr lang="fr-FR" sz="4000" b="1" dirty="0" smtClean="0">
                <a:solidFill>
                  <a:srgbClr val="FF0000"/>
                </a:solidFill>
              </a:rPr>
              <a:t>Jeunes </a:t>
            </a:r>
          </a:p>
          <a:p>
            <a:pPr marR="45720" lvl="0" algn="ctr">
              <a:spcBef>
                <a:spcPct val="20000"/>
              </a:spcBef>
              <a:spcAft>
                <a:spcPts val="600"/>
              </a:spcAft>
              <a:buSzPct val="95000"/>
              <a:defRPr/>
            </a:pPr>
            <a:r>
              <a:rPr lang="fr-FR" sz="4000" b="1" dirty="0" smtClean="0">
                <a:solidFill>
                  <a:srgbClr val="FF0000"/>
                </a:solidFill>
              </a:rPr>
              <a:t>locaux</a:t>
            </a:r>
          </a:p>
          <a:p>
            <a:pPr lvl="0" algn="ctr">
              <a:spcAft>
                <a:spcPts val="600"/>
              </a:spcAft>
              <a:buClrTx/>
            </a:pPr>
            <a:r>
              <a:rPr lang="fr-FR" sz="3200" dirty="0" smtClean="0"/>
              <a:t>Février à Juin et</a:t>
            </a:r>
          </a:p>
          <a:p>
            <a:pPr lvl="0" algn="ctr">
              <a:spcAft>
                <a:spcPts val="600"/>
              </a:spcAft>
              <a:buClrTx/>
            </a:pPr>
            <a:r>
              <a:rPr lang="fr-FR" sz="3200" dirty="0" smtClean="0"/>
              <a:t> Septembre à Novembre</a:t>
            </a:r>
          </a:p>
          <a:p>
            <a:pPr lvl="0" algn="ctr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FR" sz="3200" dirty="0" smtClean="0">
                <a:solidFill>
                  <a:srgbClr val="0070C0"/>
                </a:solidFill>
              </a:rPr>
              <a:t>800 séances enfants</a:t>
            </a:r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5004048" y="1340768"/>
            <a:ext cx="3672408" cy="2088232"/>
          </a:xfrm>
          <a:prstGeom prst="rect">
            <a:avLst/>
          </a:prstGeom>
          <a:solidFill>
            <a:srgbClr val="FFFF99"/>
          </a:solidFill>
          <a:ln>
            <a:solidFill>
              <a:srgbClr val="003FBC"/>
            </a:solidFill>
          </a:ln>
        </p:spPr>
        <p:txBody>
          <a:bodyPr vert="horz" lIns="0" rIns="18288">
            <a:normAutofit fontScale="70000" lnSpcReduction="20000"/>
          </a:bodyPr>
          <a:lstStyle/>
          <a:p>
            <a:pPr marR="45720" lvl="0" algn="ctr">
              <a:spcBef>
                <a:spcPct val="20000"/>
              </a:spcBef>
              <a:spcAft>
                <a:spcPts val="600"/>
              </a:spcAft>
              <a:buSzPct val="95000"/>
            </a:pPr>
            <a:r>
              <a:rPr lang="fr-FR" sz="2900" b="1" dirty="0" smtClean="0">
                <a:solidFill>
                  <a:srgbClr val="0070C0"/>
                </a:solidFill>
              </a:rPr>
              <a:t>SCOLAIRES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95000"/>
              <a:tabLst/>
              <a:defRPr/>
            </a:pPr>
            <a:r>
              <a:rPr lang="fr-FR" sz="2600" b="1" dirty="0" smtClean="0">
                <a:solidFill>
                  <a:srgbClr val="FF0000"/>
                </a:solidFill>
              </a:rPr>
              <a:t>Jeunes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95000"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Communes</a:t>
            </a:r>
            <a:r>
              <a:rPr kumimoji="0" lang="fr-FR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Terre de Camargue</a:t>
            </a: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Aft>
                <a:spcPts val="600"/>
              </a:spcAft>
              <a:buClrTx/>
            </a:pPr>
            <a:r>
              <a:rPr lang="fr-FR" sz="2400" dirty="0" smtClean="0"/>
              <a:t>Mars à Juin et</a:t>
            </a:r>
          </a:p>
          <a:p>
            <a:pPr lvl="0" algn="ctr">
              <a:spcAft>
                <a:spcPts val="600"/>
              </a:spcAft>
              <a:buClrTx/>
            </a:pPr>
            <a:r>
              <a:rPr lang="fr-FR" sz="2400" dirty="0" smtClean="0"/>
              <a:t> Septembre à Novembre</a:t>
            </a:r>
          </a:p>
          <a:p>
            <a:pPr lvl="0" algn="ctr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70C0"/>
                </a:solidFill>
              </a:rPr>
              <a:t>2000 séances enfants</a:t>
            </a:r>
            <a:endParaRPr lang="fr-FR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312</Words>
  <Application>Microsoft Office PowerPoint</Application>
  <PresentationFormat>Affichage à l'écran (4:3)</PresentationFormat>
  <Paragraphs>87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Débit</vt:lpstr>
      <vt:lpstr>Développement de la VOILE au Grau-du-Roi Port Camargue</vt:lpstr>
      <vt:lpstr>Développement de la VOILE au Grau-du-Roi Port Camargue</vt:lpstr>
      <vt:lpstr>Ecole de Mer du  Grau-du-Roi Port Camargue</vt:lpstr>
      <vt:lpstr>Ecole de Mer du  Grau-du-Roi Port Camargue</vt:lpstr>
      <vt:lpstr>Développement de la VOILE  </vt:lpstr>
      <vt:lpstr>Développement de la VOILE  </vt:lpstr>
      <vt:lpstr>Développement de la VOILE  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de la VOILE au Grau-du-Roi Port Camargue</dc:title>
  <dc:creator>herve tournassat</dc:creator>
  <cp:lastModifiedBy>herve tournassat</cp:lastModifiedBy>
  <cp:revision>69</cp:revision>
  <dcterms:created xsi:type="dcterms:W3CDTF">2016-01-23T13:18:41Z</dcterms:created>
  <dcterms:modified xsi:type="dcterms:W3CDTF">2016-02-02T10:53:07Z</dcterms:modified>
</cp:coreProperties>
</file>